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sldIdLst>
    <p:sldId id="256" r:id="rId2"/>
    <p:sldId id="257" r:id="rId3"/>
    <p:sldId id="258" r:id="rId4"/>
    <p:sldId id="259" r:id="rId5"/>
    <p:sldId id="260" r:id="rId6"/>
    <p:sldId id="274" r:id="rId7"/>
    <p:sldId id="275" r:id="rId8"/>
    <p:sldId id="261" r:id="rId9"/>
    <p:sldId id="262" r:id="rId10"/>
    <p:sldId id="263" r:id="rId11"/>
    <p:sldId id="264" r:id="rId12"/>
    <p:sldId id="266" r:id="rId13"/>
    <p:sldId id="265" r:id="rId14"/>
    <p:sldId id="267" r:id="rId15"/>
    <p:sldId id="276" r:id="rId16"/>
    <p:sldId id="268" r:id="rId17"/>
    <p:sldId id="269" r:id="rId18"/>
    <p:sldId id="270" r:id="rId19"/>
    <p:sldId id="271" r:id="rId20"/>
    <p:sldId id="272" r:id="rId21"/>
    <p:sldId id="277" r:id="rId22"/>
    <p:sldId id="278" r:id="rId23"/>
    <p:sldId id="280" r:id="rId24"/>
    <p:sldId id="279" r:id="rId25"/>
    <p:sldId id="27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26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492FE9-172D-4D19-A991-DD2B0FAE7B76}" type="doc">
      <dgm:prSet loTypeId="urn:microsoft.com/office/officeart/2005/8/layout/process5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B67B81B6-2A09-412D-9485-5D533EE23682}">
      <dgm:prSet/>
      <dgm:spPr/>
      <dgm:t>
        <a:bodyPr/>
        <a:lstStyle/>
        <a:p>
          <a:r>
            <a:rPr lang="en-US"/>
            <a:t>Rotate images by a certain angle (e.g., 90 degrees, 180 degrees).</a:t>
          </a:r>
        </a:p>
      </dgm:t>
    </dgm:pt>
    <dgm:pt modelId="{B002D117-B855-40FA-851C-954414DDBA70}" type="parTrans" cxnId="{C93FA966-097D-4022-9AC6-343CFC7FF7D6}">
      <dgm:prSet/>
      <dgm:spPr/>
      <dgm:t>
        <a:bodyPr/>
        <a:lstStyle/>
        <a:p>
          <a:endParaRPr lang="en-US"/>
        </a:p>
      </dgm:t>
    </dgm:pt>
    <dgm:pt modelId="{6A1FECDB-074C-4423-8BC1-64CE36E0291D}" type="sibTrans" cxnId="{C93FA966-097D-4022-9AC6-343CFC7FF7D6}">
      <dgm:prSet/>
      <dgm:spPr/>
      <dgm:t>
        <a:bodyPr/>
        <a:lstStyle/>
        <a:p>
          <a:endParaRPr lang="en-US"/>
        </a:p>
      </dgm:t>
    </dgm:pt>
    <dgm:pt modelId="{066D631D-5E70-417B-BED9-ABFC63C02B9B}">
      <dgm:prSet/>
      <dgm:spPr/>
      <dgm:t>
        <a:bodyPr/>
        <a:lstStyle/>
        <a:p>
          <a:r>
            <a:rPr lang="en-US"/>
            <a:t>Helps the model become invariant to different orientations. Apply horizontal or vertical flips to images.</a:t>
          </a:r>
        </a:p>
      </dgm:t>
    </dgm:pt>
    <dgm:pt modelId="{C5592402-F386-430B-A83E-DB59016417A1}" type="parTrans" cxnId="{90D2FD1C-8EB4-4D97-8CAD-B80FAC607B49}">
      <dgm:prSet/>
      <dgm:spPr/>
      <dgm:t>
        <a:bodyPr/>
        <a:lstStyle/>
        <a:p>
          <a:endParaRPr lang="en-US"/>
        </a:p>
      </dgm:t>
    </dgm:pt>
    <dgm:pt modelId="{6769CCE4-0891-4F29-A221-ED0C65144E34}" type="sibTrans" cxnId="{90D2FD1C-8EB4-4D97-8CAD-B80FAC607B49}">
      <dgm:prSet/>
      <dgm:spPr/>
      <dgm:t>
        <a:bodyPr/>
        <a:lstStyle/>
        <a:p>
          <a:endParaRPr lang="en-US"/>
        </a:p>
      </dgm:t>
    </dgm:pt>
    <dgm:pt modelId="{ED106971-D3B5-4EDA-B50F-5F04B80872DD}">
      <dgm:prSet/>
      <dgm:spPr/>
      <dgm:t>
        <a:bodyPr/>
        <a:lstStyle/>
        <a:p>
          <a:r>
            <a:rPr lang="en-US"/>
            <a:t>Introduces variations in the directionality of structures.</a:t>
          </a:r>
        </a:p>
      </dgm:t>
    </dgm:pt>
    <dgm:pt modelId="{5A9E279F-6E64-4CB7-B5BD-FF5284C4E036}" type="parTrans" cxnId="{B2E5B183-CE04-4C96-8571-489D2E7F9EC8}">
      <dgm:prSet/>
      <dgm:spPr/>
      <dgm:t>
        <a:bodyPr/>
        <a:lstStyle/>
        <a:p>
          <a:endParaRPr lang="en-US"/>
        </a:p>
      </dgm:t>
    </dgm:pt>
    <dgm:pt modelId="{A846EF32-1CC4-41DB-8D70-886E350EC164}" type="sibTrans" cxnId="{B2E5B183-CE04-4C96-8571-489D2E7F9EC8}">
      <dgm:prSet/>
      <dgm:spPr/>
      <dgm:t>
        <a:bodyPr/>
        <a:lstStyle/>
        <a:p>
          <a:endParaRPr lang="en-US"/>
        </a:p>
      </dgm:t>
    </dgm:pt>
    <dgm:pt modelId="{FEF414B4-F36A-42DA-B1ED-CA9C26B9FD2E}">
      <dgm:prSet/>
      <dgm:spPr/>
      <dgm:t>
        <a:bodyPr/>
        <a:lstStyle/>
        <a:p>
          <a:r>
            <a:rPr lang="en-US"/>
            <a:t>Zoom in or out of the images by a certain factor.</a:t>
          </a:r>
        </a:p>
      </dgm:t>
    </dgm:pt>
    <dgm:pt modelId="{2CBF45C1-A8D6-42B7-8CCB-1451593F8CAB}" type="parTrans" cxnId="{218E74FA-2F1D-4B27-BAE0-3A3C3BF83BD8}">
      <dgm:prSet/>
      <dgm:spPr/>
      <dgm:t>
        <a:bodyPr/>
        <a:lstStyle/>
        <a:p>
          <a:endParaRPr lang="en-US"/>
        </a:p>
      </dgm:t>
    </dgm:pt>
    <dgm:pt modelId="{6EDA574B-7314-493A-B5A7-741F396054A1}" type="sibTrans" cxnId="{218E74FA-2F1D-4B27-BAE0-3A3C3BF83BD8}">
      <dgm:prSet/>
      <dgm:spPr/>
      <dgm:t>
        <a:bodyPr/>
        <a:lstStyle/>
        <a:p>
          <a:endParaRPr lang="en-US"/>
        </a:p>
      </dgm:t>
    </dgm:pt>
    <dgm:pt modelId="{423C251A-A7A7-43C7-BE1A-A5EE32222251}">
      <dgm:prSet/>
      <dgm:spPr/>
      <dgm:t>
        <a:bodyPr/>
        <a:lstStyle/>
        <a:p>
          <a:r>
            <a:rPr lang="en-US"/>
            <a:t>Introduces variability in the scale of brain structures.</a:t>
          </a:r>
        </a:p>
      </dgm:t>
    </dgm:pt>
    <dgm:pt modelId="{3FD73BB2-9974-4D13-9452-8CAD13EEEAFF}" type="parTrans" cxnId="{E88F104A-0BDD-4AF0-AA91-73984D6C6786}">
      <dgm:prSet/>
      <dgm:spPr/>
      <dgm:t>
        <a:bodyPr/>
        <a:lstStyle/>
        <a:p>
          <a:endParaRPr lang="en-US"/>
        </a:p>
      </dgm:t>
    </dgm:pt>
    <dgm:pt modelId="{BBD14745-8F34-4142-B7B8-A6D2CA59FDA8}" type="sibTrans" cxnId="{E88F104A-0BDD-4AF0-AA91-73984D6C6786}">
      <dgm:prSet/>
      <dgm:spPr/>
      <dgm:t>
        <a:bodyPr/>
        <a:lstStyle/>
        <a:p>
          <a:endParaRPr lang="en-US"/>
        </a:p>
      </dgm:t>
    </dgm:pt>
    <dgm:pt modelId="{5FAB9AD0-D669-4431-92AC-828CFEE269AD}" type="pres">
      <dgm:prSet presAssocID="{8F492FE9-172D-4D19-A991-DD2B0FAE7B76}" presName="diagram" presStyleCnt="0">
        <dgm:presLayoutVars>
          <dgm:dir/>
          <dgm:resizeHandles val="exact"/>
        </dgm:presLayoutVars>
      </dgm:prSet>
      <dgm:spPr/>
    </dgm:pt>
    <dgm:pt modelId="{21444E14-CCF5-4585-AF75-446A5B0B7BD9}" type="pres">
      <dgm:prSet presAssocID="{B67B81B6-2A09-412D-9485-5D533EE23682}" presName="node" presStyleLbl="node1" presStyleIdx="0" presStyleCnt="5">
        <dgm:presLayoutVars>
          <dgm:bulletEnabled val="1"/>
        </dgm:presLayoutVars>
      </dgm:prSet>
      <dgm:spPr/>
    </dgm:pt>
    <dgm:pt modelId="{4FEEAA7C-1F77-414F-9203-C88E7ACCF066}" type="pres">
      <dgm:prSet presAssocID="{6A1FECDB-074C-4423-8BC1-64CE36E0291D}" presName="sibTrans" presStyleLbl="sibTrans2D1" presStyleIdx="0" presStyleCnt="4"/>
      <dgm:spPr/>
    </dgm:pt>
    <dgm:pt modelId="{45749E7D-5105-4C31-AD89-22C3BB6A5040}" type="pres">
      <dgm:prSet presAssocID="{6A1FECDB-074C-4423-8BC1-64CE36E0291D}" presName="connectorText" presStyleLbl="sibTrans2D1" presStyleIdx="0" presStyleCnt="4"/>
      <dgm:spPr/>
    </dgm:pt>
    <dgm:pt modelId="{AD454B51-3E59-4B24-9168-76996D93A559}" type="pres">
      <dgm:prSet presAssocID="{066D631D-5E70-417B-BED9-ABFC63C02B9B}" presName="node" presStyleLbl="node1" presStyleIdx="1" presStyleCnt="5">
        <dgm:presLayoutVars>
          <dgm:bulletEnabled val="1"/>
        </dgm:presLayoutVars>
      </dgm:prSet>
      <dgm:spPr/>
    </dgm:pt>
    <dgm:pt modelId="{029BB09A-5859-4BE9-A54B-5992F70E6C33}" type="pres">
      <dgm:prSet presAssocID="{6769CCE4-0891-4F29-A221-ED0C65144E34}" presName="sibTrans" presStyleLbl="sibTrans2D1" presStyleIdx="1" presStyleCnt="4"/>
      <dgm:spPr/>
    </dgm:pt>
    <dgm:pt modelId="{6B05EF17-CCCC-4199-B721-472B9B113547}" type="pres">
      <dgm:prSet presAssocID="{6769CCE4-0891-4F29-A221-ED0C65144E34}" presName="connectorText" presStyleLbl="sibTrans2D1" presStyleIdx="1" presStyleCnt="4"/>
      <dgm:spPr/>
    </dgm:pt>
    <dgm:pt modelId="{0E5880B9-8716-449E-ABE3-2E57ADBA48CF}" type="pres">
      <dgm:prSet presAssocID="{ED106971-D3B5-4EDA-B50F-5F04B80872DD}" presName="node" presStyleLbl="node1" presStyleIdx="2" presStyleCnt="5">
        <dgm:presLayoutVars>
          <dgm:bulletEnabled val="1"/>
        </dgm:presLayoutVars>
      </dgm:prSet>
      <dgm:spPr/>
    </dgm:pt>
    <dgm:pt modelId="{193E6186-F56A-4A35-A973-71835A86F59D}" type="pres">
      <dgm:prSet presAssocID="{A846EF32-1CC4-41DB-8D70-886E350EC164}" presName="sibTrans" presStyleLbl="sibTrans2D1" presStyleIdx="2" presStyleCnt="4"/>
      <dgm:spPr/>
    </dgm:pt>
    <dgm:pt modelId="{22DBD4D6-4812-4763-9584-C6CB711A6179}" type="pres">
      <dgm:prSet presAssocID="{A846EF32-1CC4-41DB-8D70-886E350EC164}" presName="connectorText" presStyleLbl="sibTrans2D1" presStyleIdx="2" presStyleCnt="4"/>
      <dgm:spPr/>
    </dgm:pt>
    <dgm:pt modelId="{C6F8526B-7AA0-4EF5-A879-3AE2BE07BA3F}" type="pres">
      <dgm:prSet presAssocID="{FEF414B4-F36A-42DA-B1ED-CA9C26B9FD2E}" presName="node" presStyleLbl="node1" presStyleIdx="3" presStyleCnt="5">
        <dgm:presLayoutVars>
          <dgm:bulletEnabled val="1"/>
        </dgm:presLayoutVars>
      </dgm:prSet>
      <dgm:spPr/>
    </dgm:pt>
    <dgm:pt modelId="{ED8D7B97-1D3A-469B-8611-EEA6184526EC}" type="pres">
      <dgm:prSet presAssocID="{6EDA574B-7314-493A-B5A7-741F396054A1}" presName="sibTrans" presStyleLbl="sibTrans2D1" presStyleIdx="3" presStyleCnt="4"/>
      <dgm:spPr/>
    </dgm:pt>
    <dgm:pt modelId="{CAECE041-BFB4-4213-9F69-0DC28DFB070D}" type="pres">
      <dgm:prSet presAssocID="{6EDA574B-7314-493A-B5A7-741F396054A1}" presName="connectorText" presStyleLbl="sibTrans2D1" presStyleIdx="3" presStyleCnt="4"/>
      <dgm:spPr/>
    </dgm:pt>
    <dgm:pt modelId="{77EF53B4-3966-46EC-B46C-3A410E471AB9}" type="pres">
      <dgm:prSet presAssocID="{423C251A-A7A7-43C7-BE1A-A5EE32222251}" presName="node" presStyleLbl="node1" presStyleIdx="4" presStyleCnt="5">
        <dgm:presLayoutVars>
          <dgm:bulletEnabled val="1"/>
        </dgm:presLayoutVars>
      </dgm:prSet>
      <dgm:spPr/>
    </dgm:pt>
  </dgm:ptLst>
  <dgm:cxnLst>
    <dgm:cxn modelId="{5216C414-CCF8-47D7-818F-9BAF251D6105}" type="presOf" srcId="{8F492FE9-172D-4D19-A991-DD2B0FAE7B76}" destId="{5FAB9AD0-D669-4431-92AC-828CFEE269AD}" srcOrd="0" destOrd="0" presId="urn:microsoft.com/office/officeart/2005/8/layout/process5"/>
    <dgm:cxn modelId="{53BB0117-04B9-4A88-A2D2-8DB722A0544C}" type="presOf" srcId="{6769CCE4-0891-4F29-A221-ED0C65144E34}" destId="{029BB09A-5859-4BE9-A54B-5992F70E6C33}" srcOrd="0" destOrd="0" presId="urn:microsoft.com/office/officeart/2005/8/layout/process5"/>
    <dgm:cxn modelId="{90D2FD1C-8EB4-4D97-8CAD-B80FAC607B49}" srcId="{8F492FE9-172D-4D19-A991-DD2B0FAE7B76}" destId="{066D631D-5E70-417B-BED9-ABFC63C02B9B}" srcOrd="1" destOrd="0" parTransId="{C5592402-F386-430B-A83E-DB59016417A1}" sibTransId="{6769CCE4-0891-4F29-A221-ED0C65144E34}"/>
    <dgm:cxn modelId="{11BBE937-C34F-4044-B5D0-ACA16401DC61}" type="presOf" srcId="{066D631D-5E70-417B-BED9-ABFC63C02B9B}" destId="{AD454B51-3E59-4B24-9168-76996D93A559}" srcOrd="0" destOrd="0" presId="urn:microsoft.com/office/officeart/2005/8/layout/process5"/>
    <dgm:cxn modelId="{04B2D03B-5E23-42A4-8B73-6C89CF6295B5}" type="presOf" srcId="{6EDA574B-7314-493A-B5A7-741F396054A1}" destId="{CAECE041-BFB4-4213-9F69-0DC28DFB070D}" srcOrd="1" destOrd="0" presId="urn:microsoft.com/office/officeart/2005/8/layout/process5"/>
    <dgm:cxn modelId="{1C148B60-549D-4160-8470-362D6A1BC41C}" type="presOf" srcId="{B67B81B6-2A09-412D-9485-5D533EE23682}" destId="{21444E14-CCF5-4585-AF75-446A5B0B7BD9}" srcOrd="0" destOrd="0" presId="urn:microsoft.com/office/officeart/2005/8/layout/process5"/>
    <dgm:cxn modelId="{C93FA966-097D-4022-9AC6-343CFC7FF7D6}" srcId="{8F492FE9-172D-4D19-A991-DD2B0FAE7B76}" destId="{B67B81B6-2A09-412D-9485-5D533EE23682}" srcOrd="0" destOrd="0" parTransId="{B002D117-B855-40FA-851C-954414DDBA70}" sibTransId="{6A1FECDB-074C-4423-8BC1-64CE36E0291D}"/>
    <dgm:cxn modelId="{7EC77367-D483-483A-BAFA-EFED26D6D107}" type="presOf" srcId="{FEF414B4-F36A-42DA-B1ED-CA9C26B9FD2E}" destId="{C6F8526B-7AA0-4EF5-A879-3AE2BE07BA3F}" srcOrd="0" destOrd="0" presId="urn:microsoft.com/office/officeart/2005/8/layout/process5"/>
    <dgm:cxn modelId="{70D3D669-4DFC-4634-9B6A-F8CD26BEDC52}" type="presOf" srcId="{6769CCE4-0891-4F29-A221-ED0C65144E34}" destId="{6B05EF17-CCCC-4199-B721-472B9B113547}" srcOrd="1" destOrd="0" presId="urn:microsoft.com/office/officeart/2005/8/layout/process5"/>
    <dgm:cxn modelId="{E88F104A-0BDD-4AF0-AA91-73984D6C6786}" srcId="{8F492FE9-172D-4D19-A991-DD2B0FAE7B76}" destId="{423C251A-A7A7-43C7-BE1A-A5EE32222251}" srcOrd="4" destOrd="0" parTransId="{3FD73BB2-9974-4D13-9452-8CAD13EEEAFF}" sibTransId="{BBD14745-8F34-4142-B7B8-A6D2CA59FDA8}"/>
    <dgm:cxn modelId="{1D61AE75-1F54-4559-8E65-59CE7C126286}" type="presOf" srcId="{A846EF32-1CC4-41DB-8D70-886E350EC164}" destId="{22DBD4D6-4812-4763-9584-C6CB711A6179}" srcOrd="1" destOrd="0" presId="urn:microsoft.com/office/officeart/2005/8/layout/process5"/>
    <dgm:cxn modelId="{B2E5B183-CE04-4C96-8571-489D2E7F9EC8}" srcId="{8F492FE9-172D-4D19-A991-DD2B0FAE7B76}" destId="{ED106971-D3B5-4EDA-B50F-5F04B80872DD}" srcOrd="2" destOrd="0" parTransId="{5A9E279F-6E64-4CB7-B5BD-FF5284C4E036}" sibTransId="{A846EF32-1CC4-41DB-8D70-886E350EC164}"/>
    <dgm:cxn modelId="{5550CC83-6816-4511-BCE3-05E89C6DECAA}" type="presOf" srcId="{ED106971-D3B5-4EDA-B50F-5F04B80872DD}" destId="{0E5880B9-8716-449E-ABE3-2E57ADBA48CF}" srcOrd="0" destOrd="0" presId="urn:microsoft.com/office/officeart/2005/8/layout/process5"/>
    <dgm:cxn modelId="{55F8608B-4A19-467C-A4D4-78EBA6594483}" type="presOf" srcId="{6A1FECDB-074C-4423-8BC1-64CE36E0291D}" destId="{4FEEAA7C-1F77-414F-9203-C88E7ACCF066}" srcOrd="0" destOrd="0" presId="urn:microsoft.com/office/officeart/2005/8/layout/process5"/>
    <dgm:cxn modelId="{980CC4A9-B376-4D59-B4C3-0BAD7B6C9934}" type="presOf" srcId="{A846EF32-1CC4-41DB-8D70-886E350EC164}" destId="{193E6186-F56A-4A35-A973-71835A86F59D}" srcOrd="0" destOrd="0" presId="urn:microsoft.com/office/officeart/2005/8/layout/process5"/>
    <dgm:cxn modelId="{D566C4B1-D4B2-4CF5-801E-CDDCEA17A622}" type="presOf" srcId="{423C251A-A7A7-43C7-BE1A-A5EE32222251}" destId="{77EF53B4-3966-46EC-B46C-3A410E471AB9}" srcOrd="0" destOrd="0" presId="urn:microsoft.com/office/officeart/2005/8/layout/process5"/>
    <dgm:cxn modelId="{DBA059D4-E374-4759-A5C1-7D1BCAC982AB}" type="presOf" srcId="{6EDA574B-7314-493A-B5A7-741F396054A1}" destId="{ED8D7B97-1D3A-469B-8611-EEA6184526EC}" srcOrd="0" destOrd="0" presId="urn:microsoft.com/office/officeart/2005/8/layout/process5"/>
    <dgm:cxn modelId="{13C24AE2-6A6F-4B65-B0A9-30DAD8130D65}" type="presOf" srcId="{6A1FECDB-074C-4423-8BC1-64CE36E0291D}" destId="{45749E7D-5105-4C31-AD89-22C3BB6A5040}" srcOrd="1" destOrd="0" presId="urn:microsoft.com/office/officeart/2005/8/layout/process5"/>
    <dgm:cxn modelId="{218E74FA-2F1D-4B27-BAE0-3A3C3BF83BD8}" srcId="{8F492FE9-172D-4D19-A991-DD2B0FAE7B76}" destId="{FEF414B4-F36A-42DA-B1ED-CA9C26B9FD2E}" srcOrd="3" destOrd="0" parTransId="{2CBF45C1-A8D6-42B7-8CCB-1451593F8CAB}" sibTransId="{6EDA574B-7314-493A-B5A7-741F396054A1}"/>
    <dgm:cxn modelId="{7BF63BC7-FCF5-44BA-8C80-9AED6E456939}" type="presParOf" srcId="{5FAB9AD0-D669-4431-92AC-828CFEE269AD}" destId="{21444E14-CCF5-4585-AF75-446A5B0B7BD9}" srcOrd="0" destOrd="0" presId="urn:microsoft.com/office/officeart/2005/8/layout/process5"/>
    <dgm:cxn modelId="{156D7953-AB5D-4E82-88E5-207A26FA553C}" type="presParOf" srcId="{5FAB9AD0-D669-4431-92AC-828CFEE269AD}" destId="{4FEEAA7C-1F77-414F-9203-C88E7ACCF066}" srcOrd="1" destOrd="0" presId="urn:microsoft.com/office/officeart/2005/8/layout/process5"/>
    <dgm:cxn modelId="{AA35A141-D785-4A24-9B49-4E5C8F14B3B8}" type="presParOf" srcId="{4FEEAA7C-1F77-414F-9203-C88E7ACCF066}" destId="{45749E7D-5105-4C31-AD89-22C3BB6A5040}" srcOrd="0" destOrd="0" presId="urn:microsoft.com/office/officeart/2005/8/layout/process5"/>
    <dgm:cxn modelId="{2553EF8B-48EA-4CCF-B15D-59E419324643}" type="presParOf" srcId="{5FAB9AD0-D669-4431-92AC-828CFEE269AD}" destId="{AD454B51-3E59-4B24-9168-76996D93A559}" srcOrd="2" destOrd="0" presId="urn:microsoft.com/office/officeart/2005/8/layout/process5"/>
    <dgm:cxn modelId="{E18DB106-69F6-4899-8A77-A4ED715DB440}" type="presParOf" srcId="{5FAB9AD0-D669-4431-92AC-828CFEE269AD}" destId="{029BB09A-5859-4BE9-A54B-5992F70E6C33}" srcOrd="3" destOrd="0" presId="urn:microsoft.com/office/officeart/2005/8/layout/process5"/>
    <dgm:cxn modelId="{DA027748-5B6A-40CC-92A9-5D13C8028866}" type="presParOf" srcId="{029BB09A-5859-4BE9-A54B-5992F70E6C33}" destId="{6B05EF17-CCCC-4199-B721-472B9B113547}" srcOrd="0" destOrd="0" presId="urn:microsoft.com/office/officeart/2005/8/layout/process5"/>
    <dgm:cxn modelId="{EAA88012-E0F7-49E4-BE61-EB3F48EEFDDC}" type="presParOf" srcId="{5FAB9AD0-D669-4431-92AC-828CFEE269AD}" destId="{0E5880B9-8716-449E-ABE3-2E57ADBA48CF}" srcOrd="4" destOrd="0" presId="urn:microsoft.com/office/officeart/2005/8/layout/process5"/>
    <dgm:cxn modelId="{91235423-E438-4355-B537-021E259A8A55}" type="presParOf" srcId="{5FAB9AD0-D669-4431-92AC-828CFEE269AD}" destId="{193E6186-F56A-4A35-A973-71835A86F59D}" srcOrd="5" destOrd="0" presId="urn:microsoft.com/office/officeart/2005/8/layout/process5"/>
    <dgm:cxn modelId="{AB5B8552-9AD1-4AE6-BEA3-70E38FFA7A4F}" type="presParOf" srcId="{193E6186-F56A-4A35-A973-71835A86F59D}" destId="{22DBD4D6-4812-4763-9584-C6CB711A6179}" srcOrd="0" destOrd="0" presId="urn:microsoft.com/office/officeart/2005/8/layout/process5"/>
    <dgm:cxn modelId="{B83B9F72-DBAB-4648-B7C9-CB65B16BA25C}" type="presParOf" srcId="{5FAB9AD0-D669-4431-92AC-828CFEE269AD}" destId="{C6F8526B-7AA0-4EF5-A879-3AE2BE07BA3F}" srcOrd="6" destOrd="0" presId="urn:microsoft.com/office/officeart/2005/8/layout/process5"/>
    <dgm:cxn modelId="{D589FBE4-5141-4973-A4FC-DCB7CB047689}" type="presParOf" srcId="{5FAB9AD0-D669-4431-92AC-828CFEE269AD}" destId="{ED8D7B97-1D3A-469B-8611-EEA6184526EC}" srcOrd="7" destOrd="0" presId="urn:microsoft.com/office/officeart/2005/8/layout/process5"/>
    <dgm:cxn modelId="{25246A09-34C1-4074-B941-1696BA40DBBD}" type="presParOf" srcId="{ED8D7B97-1D3A-469B-8611-EEA6184526EC}" destId="{CAECE041-BFB4-4213-9F69-0DC28DFB070D}" srcOrd="0" destOrd="0" presId="urn:microsoft.com/office/officeart/2005/8/layout/process5"/>
    <dgm:cxn modelId="{A2E5804D-0FD5-4A49-9109-7D923D412FEB}" type="presParOf" srcId="{5FAB9AD0-D669-4431-92AC-828CFEE269AD}" destId="{77EF53B4-3966-46EC-B46C-3A410E471AB9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444E14-CCF5-4585-AF75-446A5B0B7BD9}">
      <dsp:nvSpPr>
        <dsp:cNvPr id="0" name=""/>
        <dsp:cNvSpPr/>
      </dsp:nvSpPr>
      <dsp:spPr>
        <a:xfrm>
          <a:off x="345043" y="476"/>
          <a:ext cx="1889521" cy="113371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Rotate images by a certain angle (e.g., 90 degrees, 180 degrees).</a:t>
          </a:r>
        </a:p>
      </dsp:txBody>
      <dsp:txXfrm>
        <a:off x="378248" y="33681"/>
        <a:ext cx="1823111" cy="1067303"/>
      </dsp:txXfrm>
    </dsp:sp>
    <dsp:sp modelId="{4FEEAA7C-1F77-414F-9203-C88E7ACCF066}">
      <dsp:nvSpPr>
        <dsp:cNvPr id="0" name=""/>
        <dsp:cNvSpPr/>
      </dsp:nvSpPr>
      <dsp:spPr>
        <a:xfrm>
          <a:off x="2400842" y="333032"/>
          <a:ext cx="400578" cy="4686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400842" y="426752"/>
        <a:ext cx="280405" cy="281161"/>
      </dsp:txXfrm>
    </dsp:sp>
    <dsp:sp modelId="{AD454B51-3E59-4B24-9168-76996D93A559}">
      <dsp:nvSpPr>
        <dsp:cNvPr id="0" name=""/>
        <dsp:cNvSpPr/>
      </dsp:nvSpPr>
      <dsp:spPr>
        <a:xfrm>
          <a:off x="2990373" y="476"/>
          <a:ext cx="1889521" cy="1133713"/>
        </a:xfrm>
        <a:prstGeom prst="roundRect">
          <a:avLst>
            <a:gd name="adj" fmla="val 10000"/>
          </a:avLst>
        </a:prstGeom>
        <a:solidFill>
          <a:schemeClr val="accent5">
            <a:hueOff val="-1183401"/>
            <a:satOff val="-6501"/>
            <a:lumOff val="-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Helps the model become invariant to different orientations. Apply horizontal or vertical flips to images.</a:t>
          </a:r>
        </a:p>
      </dsp:txBody>
      <dsp:txXfrm>
        <a:off x="3023578" y="33681"/>
        <a:ext cx="1823111" cy="1067303"/>
      </dsp:txXfrm>
    </dsp:sp>
    <dsp:sp modelId="{029BB09A-5859-4BE9-A54B-5992F70E6C33}">
      <dsp:nvSpPr>
        <dsp:cNvPr id="0" name=""/>
        <dsp:cNvSpPr/>
      </dsp:nvSpPr>
      <dsp:spPr>
        <a:xfrm>
          <a:off x="5046173" y="333032"/>
          <a:ext cx="400578" cy="4686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577868"/>
            <a:satOff val="-8668"/>
            <a:lumOff val="-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046173" y="426752"/>
        <a:ext cx="280405" cy="281161"/>
      </dsp:txXfrm>
    </dsp:sp>
    <dsp:sp modelId="{0E5880B9-8716-449E-ABE3-2E57ADBA48CF}">
      <dsp:nvSpPr>
        <dsp:cNvPr id="0" name=""/>
        <dsp:cNvSpPr/>
      </dsp:nvSpPr>
      <dsp:spPr>
        <a:xfrm>
          <a:off x="5635704" y="476"/>
          <a:ext cx="1889521" cy="1133713"/>
        </a:xfrm>
        <a:prstGeom prst="roundRect">
          <a:avLst>
            <a:gd name="adj" fmla="val 10000"/>
          </a:avLst>
        </a:prstGeom>
        <a:solidFill>
          <a:schemeClr val="accent5">
            <a:hueOff val="-2366803"/>
            <a:satOff val="-13001"/>
            <a:lumOff val="-129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Introduces variations in the directionality of structures.</a:t>
          </a:r>
        </a:p>
      </dsp:txBody>
      <dsp:txXfrm>
        <a:off x="5668909" y="33681"/>
        <a:ext cx="1823111" cy="1067303"/>
      </dsp:txXfrm>
    </dsp:sp>
    <dsp:sp modelId="{193E6186-F56A-4A35-A973-71835A86F59D}">
      <dsp:nvSpPr>
        <dsp:cNvPr id="0" name=""/>
        <dsp:cNvSpPr/>
      </dsp:nvSpPr>
      <dsp:spPr>
        <a:xfrm>
          <a:off x="7691504" y="333032"/>
          <a:ext cx="400578" cy="4686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3155737"/>
            <a:satOff val="-17335"/>
            <a:lumOff val="-1725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7691504" y="426752"/>
        <a:ext cx="280405" cy="281161"/>
      </dsp:txXfrm>
    </dsp:sp>
    <dsp:sp modelId="{C6F8526B-7AA0-4EF5-A879-3AE2BE07BA3F}">
      <dsp:nvSpPr>
        <dsp:cNvPr id="0" name=""/>
        <dsp:cNvSpPr/>
      </dsp:nvSpPr>
      <dsp:spPr>
        <a:xfrm>
          <a:off x="8281035" y="476"/>
          <a:ext cx="1889521" cy="1133713"/>
        </a:xfrm>
        <a:prstGeom prst="roundRect">
          <a:avLst>
            <a:gd name="adj" fmla="val 10000"/>
          </a:avLst>
        </a:prstGeom>
        <a:solidFill>
          <a:schemeClr val="accent5">
            <a:hueOff val="-3550204"/>
            <a:satOff val="-19502"/>
            <a:lumOff val="-194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Zoom in or out of the images by a certain factor.</a:t>
          </a:r>
        </a:p>
      </dsp:txBody>
      <dsp:txXfrm>
        <a:off x="8314240" y="33681"/>
        <a:ext cx="1823111" cy="1067303"/>
      </dsp:txXfrm>
    </dsp:sp>
    <dsp:sp modelId="{ED8D7B97-1D3A-469B-8611-EEA6184526EC}">
      <dsp:nvSpPr>
        <dsp:cNvPr id="0" name=""/>
        <dsp:cNvSpPr/>
      </dsp:nvSpPr>
      <dsp:spPr>
        <a:xfrm rot="5400000">
          <a:off x="9025506" y="1266456"/>
          <a:ext cx="400578" cy="4686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4733605"/>
            <a:satOff val="-26003"/>
            <a:lumOff val="-2588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085215" y="1300468"/>
        <a:ext cx="281161" cy="280405"/>
      </dsp:txXfrm>
    </dsp:sp>
    <dsp:sp modelId="{77EF53B4-3966-46EC-B46C-3A410E471AB9}">
      <dsp:nvSpPr>
        <dsp:cNvPr id="0" name=""/>
        <dsp:cNvSpPr/>
      </dsp:nvSpPr>
      <dsp:spPr>
        <a:xfrm>
          <a:off x="8281035" y="1889998"/>
          <a:ext cx="1889521" cy="1133713"/>
        </a:xfrm>
        <a:prstGeom prst="roundRect">
          <a:avLst>
            <a:gd name="adj" fmla="val 10000"/>
          </a:avLst>
        </a:prstGeom>
        <a:solidFill>
          <a:schemeClr val="accent5">
            <a:hueOff val="-4733605"/>
            <a:satOff val="-26003"/>
            <a:lumOff val="-258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Introduces variability in the scale of brain structures.</a:t>
          </a:r>
        </a:p>
      </dsp:txBody>
      <dsp:txXfrm>
        <a:off x="8314240" y="1923203"/>
        <a:ext cx="1823111" cy="10673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523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21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61999"/>
            <a:ext cx="2628900" cy="54149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61999"/>
            <a:ext cx="7734300" cy="541496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217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399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495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736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8338"/>
            <a:ext cx="10515600" cy="1084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43199"/>
            <a:ext cx="5157787" cy="34464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43199"/>
            <a:ext cx="5183188" cy="344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431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33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37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459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113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AA70F276-1833-4A75-9C1D-A56E2295A68D}" type="datetimeFigureOut">
              <a:rPr lang="en-US" smtClean="0"/>
              <a:pPr/>
              <a:t>10/24/2024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644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16" r:id="rId6"/>
    <p:sldLayoutId id="2147483712" r:id="rId7"/>
    <p:sldLayoutId id="2147483713" r:id="rId8"/>
    <p:sldLayoutId id="2147483714" r:id="rId9"/>
    <p:sldLayoutId id="2147483715" r:id="rId10"/>
    <p:sldLayoutId id="2147483717" r:id="rId11"/>
  </p:sldLayoutIdLst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5200" kern="120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4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F0BB51-2CD2-5E7E-85FE-C88758A91E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5334000" cy="2387600"/>
          </a:xfrm>
        </p:spPr>
        <p:txBody>
          <a:bodyPr>
            <a:normAutofit/>
          </a:bodyPr>
          <a:lstStyle/>
          <a:p>
            <a:pPr algn="l"/>
            <a:r>
              <a:rPr lang="en-US" b="0" i="0" u="none" strike="noStrike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  <a:latin typeface="Times New Roman" panose="02020603050405020304" pitchFamily="18" charset="0"/>
              </a:rPr>
              <a:t>Brain Disease Classification  (not tumor)</a:t>
            </a:r>
            <a:r>
              <a:rPr lang="en-US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 </a:t>
            </a:r>
            <a:endParaRPr lang="en-IN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9D6E26-535C-AFC3-25CF-55D953DA3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5334000" cy="1655762"/>
          </a:xfrm>
        </p:spPr>
        <p:txBody>
          <a:bodyPr>
            <a:normAutofit/>
          </a:bodyPr>
          <a:lstStyle/>
          <a:p>
            <a:pPr algn="l"/>
            <a:r>
              <a:rPr lang="en-IN" sz="2200" dirty="0">
                <a:solidFill>
                  <a:schemeClr val="tx2">
                    <a:alpha val="60000"/>
                  </a:schemeClr>
                </a:solidFill>
              </a:rPr>
              <a:t>   </a:t>
            </a:r>
            <a:r>
              <a:rPr lang="en-IN" sz="2200" b="1" dirty="0">
                <a:solidFill>
                  <a:schemeClr val="tx2">
                    <a:alpha val="60000"/>
                  </a:schemeClr>
                </a:solidFill>
              </a:rPr>
              <a:t>BY:-</a:t>
            </a:r>
          </a:p>
          <a:p>
            <a:pPr algn="l"/>
            <a:r>
              <a:rPr lang="en-IN" sz="2200" b="1" dirty="0">
                <a:solidFill>
                  <a:schemeClr val="tx2">
                    <a:alpha val="60000"/>
                  </a:schemeClr>
                </a:solidFill>
              </a:rPr>
              <a:t>2100031723</a:t>
            </a:r>
          </a:p>
          <a:p>
            <a:pPr algn="l"/>
            <a:endParaRPr lang="en-IN" sz="2200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5C31099-1BBD-40CE-BC60-FCE507419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3670" y="533400"/>
            <a:ext cx="5231130" cy="57911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Digital art of brain">
            <a:extLst>
              <a:ext uri="{FF2B5EF4-FFF2-40B4-BE49-F238E27FC236}">
                <a16:creationId xmlns:a16="http://schemas.microsoft.com/office/drawing/2014/main" id="{E5AAB902-64B2-5A88-67FA-B97235F03E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8510" r="20681" b="1"/>
          <a:stretch/>
        </p:blipFill>
        <p:spPr>
          <a:xfrm>
            <a:off x="6503670" y="533400"/>
            <a:ext cx="5231130" cy="579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4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B933B4-CC71-E70E-E253-62DF70532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535" y="495300"/>
            <a:ext cx="10545940" cy="5467350"/>
          </a:xfrm>
        </p:spPr>
      </p:pic>
    </p:spTree>
    <p:extLst>
      <p:ext uri="{BB962C8B-B14F-4D97-AF65-F5344CB8AC3E}">
        <p14:creationId xmlns:p14="http://schemas.microsoft.com/office/powerpoint/2010/main" val="3018739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EAA317-9812-5CBA-4EB8-52055CBC4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239" y="485775"/>
            <a:ext cx="6112933" cy="343852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528118-E872-B9D8-C784-27B1B3DBF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789" y="2825116"/>
            <a:ext cx="6305972" cy="354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81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C5DA0-299A-1A04-A763-2999886CC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5082073" cy="771751"/>
          </a:xfrm>
        </p:spPr>
        <p:txBody>
          <a:bodyPr>
            <a:normAutofit fontScale="90000"/>
          </a:bodyPr>
          <a:lstStyle/>
          <a:p>
            <a:r>
              <a:rPr lang="en-IN" dirty="0"/>
              <a:t>Normalisation:-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B81608-E466-E19C-B94C-7FA1D3E168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006082"/>
            <a:ext cx="9144000" cy="3251718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dirty="0"/>
              <a:t>Neural networks used for medical image classification, including Brain Disease Classification, can be deep and complex.</a:t>
            </a:r>
          </a:p>
          <a:p>
            <a:pPr algn="l"/>
            <a:r>
              <a:rPr lang="en-US" dirty="0"/>
              <a:t>Batch Normalization helps stabilize the training process by normalizing the input distributions, preventing issues like vanishing/exploding gradients.</a:t>
            </a:r>
          </a:p>
          <a:p>
            <a:pPr algn="l"/>
            <a:r>
              <a:rPr lang="en-US" dirty="0"/>
              <a:t>Brain Disease Classification models may require substantial training times due to the complexity of the task.</a:t>
            </a:r>
          </a:p>
          <a:p>
            <a:pPr algn="l"/>
            <a:r>
              <a:rPr lang="en-US" dirty="0"/>
              <a:t>Batch Normalization accelerates convergence, enabling the model to reach satisfactory performance levels in fewer training epochs.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2154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8EB102-7B88-8BB0-689E-9BE0B1971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6300" y="562967"/>
            <a:ext cx="10190338" cy="5732065"/>
          </a:xfrm>
        </p:spPr>
      </p:pic>
    </p:spTree>
    <p:extLst>
      <p:ext uri="{BB962C8B-B14F-4D97-AF65-F5344CB8AC3E}">
        <p14:creationId xmlns:p14="http://schemas.microsoft.com/office/powerpoint/2010/main" val="2106169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E45848-BEDA-4F24-9C4E-DA2120958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BB8117-A903-442C-9223-A4FEB85C3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59300B8-3117-43F8-9F8E-68DB9F002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3200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FAE680-42C1-4104-B74F-B0A8F1FB2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28A8BA9-B3FE-4C96-A0A1-72A0D2C85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19F9CD66-32FC-448F-B4C5-67D17508A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1CED33-D982-AA37-2A0F-6A98BF4F2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57251"/>
            <a:ext cx="5428375" cy="2076450"/>
          </a:xfrm>
        </p:spPr>
        <p:txBody>
          <a:bodyPr anchor="b">
            <a:normAutofit/>
          </a:bodyPr>
          <a:lstStyle/>
          <a:p>
            <a:r>
              <a:rPr lang="en-IN" sz="4400">
                <a:solidFill>
                  <a:srgbClr val="FFFFFF"/>
                </a:solidFill>
              </a:rPr>
              <a:t>CNN MODEL;-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1CC7326-6741-2CF5-3B9E-A3B729A1F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90875"/>
            <a:ext cx="5428375" cy="2986087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Brain Disease Classification models may require substantial training times due to the complexity of the task.</a:t>
            </a:r>
          </a:p>
          <a:p>
            <a:r>
              <a:rPr lang="en-US" sz="2000">
                <a:solidFill>
                  <a:srgbClr val="FFFFFF"/>
                </a:solidFill>
              </a:rPr>
              <a:t>Batch Normalization accelerates convergence, enabling the model to reach satisfactory performance levels in fewer training epochs.</a:t>
            </a:r>
            <a:endParaRPr lang="en-IN" sz="2000">
              <a:solidFill>
                <a:srgbClr val="FFFFFF"/>
              </a:solidFill>
            </a:endParaRPr>
          </a:p>
        </p:txBody>
      </p:sp>
      <p:pic>
        <p:nvPicPr>
          <p:cNvPr id="7" name="Graphic 6" descr="Brain">
            <a:extLst>
              <a:ext uri="{FF2B5EF4-FFF2-40B4-BE49-F238E27FC236}">
                <a16:creationId xmlns:a16="http://schemas.microsoft.com/office/drawing/2014/main" id="{A538BCCF-6EAA-3BF3-5B91-8D8D41DB4C6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5514" y="1098017"/>
            <a:ext cx="4628521" cy="462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37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E02E4-D134-CB91-DA50-91025D07E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CNN MODEL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DC3DAE-8184-A9B4-8DD9-6061DB058A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8502" y="2178050"/>
            <a:ext cx="5774996" cy="3998913"/>
          </a:xfrm>
        </p:spPr>
      </p:pic>
    </p:spTree>
    <p:extLst>
      <p:ext uri="{BB962C8B-B14F-4D97-AF65-F5344CB8AC3E}">
        <p14:creationId xmlns:p14="http://schemas.microsoft.com/office/powerpoint/2010/main" val="3742563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F07B41-7CEE-A981-3E76-9B03028AB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78" y="571500"/>
            <a:ext cx="6095999" cy="3428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DB2AEC-4CB4-E34D-E44D-AD4884D3D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175" y="2073473"/>
            <a:ext cx="7287047" cy="409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891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4A1289-7B73-2ABD-CD9B-FEA9A8C77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53" y="533162"/>
            <a:ext cx="6124998" cy="34453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C13D80-0BB0-798A-2285-083840BB9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734" y="2371725"/>
            <a:ext cx="6333488" cy="356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284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F20D9-0C5D-C47F-6206-A1224E895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VGG MODEL:-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07504-D62B-1CBB-6FBE-0ECF4FA7B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The VGG (Visual Geometry Group) model is a convolutional neural network architecture .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While the VGG model is a powerful and versatile architecture for image classification tasks, including those related to medical imaging and diagnosis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9144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133832-766D-7EE9-6633-8D70740F4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087" y="837032"/>
            <a:ext cx="4762913" cy="36350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BC9B03-0780-F23A-59CD-A3AB64536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528" y="837032"/>
            <a:ext cx="5398245" cy="35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61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C31099-1BBD-40CE-BC60-FCE507419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2846BE-460A-477B-A2F4-52F298BF4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8401D34-2155-4B53-A686-7345BE15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3200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37BCD97-E1A4-4EBB-8D1C-8CC0B55A6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DC1F21-AC5B-4D05-9108-5E5D28948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Wood human figure">
            <a:extLst>
              <a:ext uri="{FF2B5EF4-FFF2-40B4-BE49-F238E27FC236}">
                <a16:creationId xmlns:a16="http://schemas.microsoft.com/office/drawing/2014/main" id="{21B6E5FE-8D6A-7E3F-77DB-14B1377680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r="-1" b="15708"/>
          <a:stretch/>
        </p:blipFill>
        <p:spPr>
          <a:xfrm>
            <a:off x="-2" y="10"/>
            <a:ext cx="1218895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BF2871-AAA6-6B2B-968E-7B279CC3A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Problem statement : -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975FD7-8159-E765-C6B7-ADC153E132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Creating an automated system for Brain Disease Classification from medical imaging data, specifically focusing on diseases other than tumors.</a:t>
            </a:r>
            <a:endParaRPr lang="en-IN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07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7F48BA-D47B-3DE2-416D-689DEB51E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59" y="677923"/>
            <a:ext cx="4625742" cy="29606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645BB9-2F4B-A67E-9ACB-C27302FEE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745" y="677923"/>
            <a:ext cx="6218459" cy="560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17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31210-DB50-FE24-DBBD-B9489D433A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4784" y="1122363"/>
            <a:ext cx="8783216" cy="72509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AutoEncoders</a:t>
            </a:r>
            <a:r>
              <a:rPr lang="en-US" dirty="0"/>
              <a:t>:-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0FF737-7DE3-4A5B-D572-36346BE1CC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847461"/>
            <a:ext cx="9144000" cy="3410339"/>
          </a:xfrm>
        </p:spPr>
        <p:txBody>
          <a:bodyPr/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An autoencoder is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a special type of neural network that is trained to copy its input to its output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. For example, given an image of a handwritten digit, an autoencoder first encodes the image into a lower dimensional latent representation, then decodes the latent representation back to an image.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444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3B0DC-45E6-E04C-74B7-BF78FB4CD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4358EF-AB28-B0EC-6B7A-94081E4D3B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1706" y="2178050"/>
            <a:ext cx="5848588" cy="3998913"/>
          </a:xfrm>
        </p:spPr>
      </p:pic>
    </p:spTree>
    <p:extLst>
      <p:ext uri="{BB962C8B-B14F-4D97-AF65-F5344CB8AC3E}">
        <p14:creationId xmlns:p14="http://schemas.microsoft.com/office/powerpoint/2010/main" val="3588791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ame 9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4137A3C-2ECB-3525-EB4D-9EAA8C845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1999" b="-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06D8C29-9DDA-48D0-AF70-905FDB2CE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410890-0B18-8738-91B3-BA37C7195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220947"/>
            <a:ext cx="9144000" cy="29406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FLASK APPLICATION</a:t>
            </a:r>
          </a:p>
        </p:txBody>
      </p:sp>
    </p:spTree>
    <p:extLst>
      <p:ext uri="{BB962C8B-B14F-4D97-AF65-F5344CB8AC3E}">
        <p14:creationId xmlns:p14="http://schemas.microsoft.com/office/powerpoint/2010/main" val="137258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077EB-2E1A-E834-7062-BD8BA22BD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FLASK APPLICATION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01BF25-42C4-60E3-54BD-522B323BA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50982"/>
            <a:ext cx="10515600" cy="3434387"/>
          </a:xfrm>
        </p:spPr>
      </p:pic>
    </p:spTree>
    <p:extLst>
      <p:ext uri="{BB962C8B-B14F-4D97-AF65-F5344CB8AC3E}">
        <p14:creationId xmlns:p14="http://schemas.microsoft.com/office/powerpoint/2010/main" val="3585125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3E06833-B59C-442F-9A6A-F8F55936D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554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FA2016CF-2F24-4AE4-8A87-D9B6A3DE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712D2-26C6-6062-987B-F0BC894B41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880844"/>
            <a:ext cx="4287253" cy="2629119"/>
          </a:xfrm>
        </p:spPr>
        <p:txBody>
          <a:bodyPr>
            <a:normAutofit/>
          </a:bodyPr>
          <a:lstStyle/>
          <a:p>
            <a:pPr algn="l"/>
            <a:r>
              <a:rPr lang="en-IN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THANK YOU   </a:t>
            </a: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6191B112-EF9A-C3D1-F4EE-22FC853FA02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36516" y="880844"/>
            <a:ext cx="5117284" cy="511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325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E6589-90C4-CB17-676F-08BA8DE4A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Description:-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E63F3-CCA6-C4E2-377A-25B470C8C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1600" b="1" dirty="0"/>
              <a:t>Input data:-</a:t>
            </a:r>
          </a:p>
          <a:p>
            <a:r>
              <a:rPr lang="en-IN" sz="1600" dirty="0"/>
              <a:t>MRI Scans:</a:t>
            </a:r>
          </a:p>
          <a:p>
            <a:r>
              <a:rPr lang="en-IN" sz="1600" dirty="0"/>
              <a:t>Capturing different aspects of brain tissue and abnormalities.</a:t>
            </a:r>
          </a:p>
          <a:p>
            <a:r>
              <a:rPr lang="en-IN" sz="1600" dirty="0"/>
              <a:t>Optionally, include CT scans to diversify imaging modalities.</a:t>
            </a:r>
          </a:p>
          <a:p>
            <a:r>
              <a:rPr lang="en-US" sz="1600" b="1" dirty="0"/>
              <a:t>Data Labels:</a:t>
            </a:r>
          </a:p>
          <a:p>
            <a:r>
              <a:rPr lang="en-US" sz="1600" dirty="0"/>
              <a:t>Mild Demented </a:t>
            </a:r>
          </a:p>
          <a:p>
            <a:r>
              <a:rPr lang="en-US" sz="1600" dirty="0"/>
              <a:t>Moderate Demented</a:t>
            </a:r>
          </a:p>
          <a:p>
            <a:r>
              <a:rPr lang="en-US" sz="1600" dirty="0"/>
              <a:t> non Demented </a:t>
            </a:r>
          </a:p>
          <a:p>
            <a:r>
              <a:rPr lang="en-US" sz="1600" dirty="0"/>
              <a:t>Very Mild </a:t>
            </a:r>
            <a:r>
              <a:rPr lang="en-US" sz="1600" dirty="0" err="1"/>
              <a:t>Detemnted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98616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2B334-86F2-B823-23B8-CD0D9A5F0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Preprocessing of Data:-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95EF5-F3B3-0D25-8019-345D820BE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Ensure consistent voxel sizes across different scans.</a:t>
            </a:r>
          </a:p>
          <a:p>
            <a:r>
              <a:rPr lang="en-US" sz="1200" dirty="0"/>
              <a:t>Resample images to a standard voxel resolution to create uniformity in the dataset.</a:t>
            </a:r>
          </a:p>
          <a:p>
            <a:r>
              <a:rPr lang="en-US" sz="1200" dirty="0"/>
              <a:t>This helps in reducing computational complexity during training.</a:t>
            </a:r>
          </a:p>
          <a:p>
            <a:r>
              <a:rPr lang="en-US" sz="1200" dirty="0"/>
              <a:t>Normalize the pixel intensity values across images.</a:t>
            </a:r>
          </a:p>
          <a:p>
            <a:r>
              <a:rPr lang="en-US" sz="1200" dirty="0"/>
              <a:t>Adjust intensity ranges to a standardized scale (e.g., [0, 1] or [-1, 1]).</a:t>
            </a:r>
          </a:p>
          <a:p>
            <a:r>
              <a:rPr lang="en-US" sz="1200" dirty="0"/>
              <a:t>Minimize variations in intensity due to different imaging devices or settings.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2637752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451D0-9B79-8D2F-283F-BCE494316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Outputs:-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2F5AB0-89B8-595A-3C56-58FE13BD0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5671" y="2362200"/>
            <a:ext cx="5803112" cy="337661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DAC28C-E1E2-CCD0-11F4-6AE5513D5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475" y="2082340"/>
            <a:ext cx="4687541" cy="409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772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C619C-32AD-3D61-8CBC-07ED074E6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MULTICLASS CLASSIFICATION: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12B9B9-9B36-F115-4D41-45C8A07E3B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50116" y="2201733"/>
            <a:ext cx="4044040" cy="325609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A0576D-019D-6E16-36B2-65B3A712CD0D}"/>
              </a:ext>
            </a:extLst>
          </p:cNvPr>
          <p:cNvSpPr txBox="1"/>
          <p:nvPr/>
        </p:nvSpPr>
        <p:spPr>
          <a:xfrm>
            <a:off x="905070" y="3368113"/>
            <a:ext cx="5751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Multi-class classification on brain diseases involves building a model that can predict the  type of brain disease based on various features or input data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932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5423B-2D0D-E2FB-38E0-0B714AC87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B1D69A-1B7A-5D31-E471-36E8E824A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649" y="466825"/>
            <a:ext cx="6285576" cy="566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60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C6957D-7E49-4C2B-CB0B-D89EC6005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10515600" cy="2324101"/>
          </a:xfrm>
        </p:spPr>
        <p:txBody>
          <a:bodyPr anchor="ctr">
            <a:normAutofit/>
          </a:bodyPr>
          <a:lstStyle/>
          <a:p>
            <a:r>
              <a:rPr lang="en-IN" sz="440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Data Augmentation:-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A962BE2-A626-EBDB-4429-320142EBBA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4557916"/>
              </p:ext>
            </p:extLst>
          </p:nvPr>
        </p:nvGraphicFramePr>
        <p:xfrm>
          <a:off x="838200" y="3152775"/>
          <a:ext cx="10515600" cy="3024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1870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3CED41-868C-C0D3-4A92-9B69DECDB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78" y="1122363"/>
            <a:ext cx="8977910" cy="505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54905"/>
      </p:ext>
    </p:extLst>
  </p:cSld>
  <p:clrMapOvr>
    <a:masterClrMapping/>
  </p:clrMapOvr>
</p:sld>
</file>

<file path=ppt/theme/theme1.xml><?xml version="1.0" encoding="utf-8"?>
<a:theme xmlns:a="http://schemas.openxmlformats.org/drawingml/2006/main" name="LuminousVTI">
  <a:themeElements>
    <a:clrScheme name="Custom 54">
      <a:dk1>
        <a:sysClr val="windowText" lastClr="000000"/>
      </a:dk1>
      <a:lt1>
        <a:sysClr val="window" lastClr="FFFFFF"/>
      </a:lt1>
      <a:dk2>
        <a:srgbClr val="201449"/>
      </a:dk2>
      <a:lt2>
        <a:srgbClr val="EEEEEE"/>
      </a:lt2>
      <a:accent1>
        <a:srgbClr val="F900A0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8477FE"/>
      </a:folHlink>
    </a:clrScheme>
    <a:fontScheme name="Custom 51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473</Words>
  <Application>Microsoft Office PowerPoint</Application>
  <PresentationFormat>Widescreen</PresentationFormat>
  <Paragraphs>50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Avenir Next LT Pro</vt:lpstr>
      <vt:lpstr>Google Sans</vt:lpstr>
      <vt:lpstr>Sabon Next LT</vt:lpstr>
      <vt:lpstr>Söhne</vt:lpstr>
      <vt:lpstr>Times New Roman</vt:lpstr>
      <vt:lpstr>Wingdings</vt:lpstr>
      <vt:lpstr>LuminousVTI</vt:lpstr>
      <vt:lpstr>Brain Disease Classification  (not tumor) </vt:lpstr>
      <vt:lpstr>Problem statement : -</vt:lpstr>
      <vt:lpstr>Data Description:-</vt:lpstr>
      <vt:lpstr>Preprocessing of Data:-</vt:lpstr>
      <vt:lpstr>Outputs:-</vt:lpstr>
      <vt:lpstr>MULTICLASS CLASSIFICATION:</vt:lpstr>
      <vt:lpstr>OUTPUT</vt:lpstr>
      <vt:lpstr>Data Augmentation:-</vt:lpstr>
      <vt:lpstr>PowerPoint Presentation</vt:lpstr>
      <vt:lpstr>PowerPoint Presentation</vt:lpstr>
      <vt:lpstr>PowerPoint Presentation</vt:lpstr>
      <vt:lpstr>Normalisation:-</vt:lpstr>
      <vt:lpstr>PowerPoint Presentation</vt:lpstr>
      <vt:lpstr>CNN MODEL;-</vt:lpstr>
      <vt:lpstr>CNN MODEL ARCHITECTURE</vt:lpstr>
      <vt:lpstr>PowerPoint Presentation</vt:lpstr>
      <vt:lpstr>PowerPoint Presentation</vt:lpstr>
      <vt:lpstr>VGG MODEL:-</vt:lpstr>
      <vt:lpstr>PowerPoint Presentation</vt:lpstr>
      <vt:lpstr>PowerPoint Presentation</vt:lpstr>
      <vt:lpstr>AutoEncoders:-</vt:lpstr>
      <vt:lpstr>output</vt:lpstr>
      <vt:lpstr>FLASK APPLICATION</vt:lpstr>
      <vt:lpstr>FLASK APPLICATION</vt:lpstr>
      <vt:lpstr>THANK YOU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 Disease Classification  (not tumor)</dc:title>
  <dc:creator>Lalitha Lahari</dc:creator>
  <cp:lastModifiedBy>Lalitha Lahari</cp:lastModifiedBy>
  <cp:revision>5</cp:revision>
  <dcterms:created xsi:type="dcterms:W3CDTF">2024-02-12T16:38:50Z</dcterms:created>
  <dcterms:modified xsi:type="dcterms:W3CDTF">2024-10-24T13:28:16Z</dcterms:modified>
</cp:coreProperties>
</file>